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6" r:id="rId3"/>
    <p:sldId id="264" r:id="rId4"/>
    <p:sldId id="265" r:id="rId5"/>
    <p:sldId id="266" r:id="rId6"/>
    <p:sldId id="267" r:id="rId7"/>
    <p:sldId id="26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3" autoAdjust="0"/>
    <p:restoredTop sz="94660"/>
  </p:normalViewPr>
  <p:slideViewPr>
    <p:cSldViewPr snapToGrid="0">
      <p:cViewPr varScale="1">
        <p:scale>
          <a:sx n="89" d="100"/>
          <a:sy n="89" d="100"/>
        </p:scale>
        <p:origin x="68" y="2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040A6-E361-93BB-4C38-C497F873FA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B052462-C309-82E2-E495-2C9C881EDB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FC9A996-8C5A-AAB5-1FB9-9DF05F14F06B}"/>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5" name="Footer Placeholder 4">
            <a:extLst>
              <a:ext uri="{FF2B5EF4-FFF2-40B4-BE49-F238E27FC236}">
                <a16:creationId xmlns:a16="http://schemas.microsoft.com/office/drawing/2014/main" id="{95D2C6D4-0090-BF9D-0CCA-09935D0A428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26A5320-B35E-C43B-3979-77F8E85C6198}"/>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3695713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C6994-04A4-4D7D-9C39-B92D6C22EC2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618EE4-5C1F-3D2F-904D-3E90C3979F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09293EC-BC79-E406-00E1-AA788568F990}"/>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5" name="Footer Placeholder 4">
            <a:extLst>
              <a:ext uri="{FF2B5EF4-FFF2-40B4-BE49-F238E27FC236}">
                <a16:creationId xmlns:a16="http://schemas.microsoft.com/office/drawing/2014/main" id="{4126A1C5-9521-84BD-9C4D-4865F7B312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097506-E7E4-A9E3-8581-E1D6ECE6E0CC}"/>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521977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3A1D1E-64FD-7FA8-E2D4-9B3F9C1AB9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9FA234D-F3D5-094D-C089-F9718003E2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0CE433-5870-AF53-E84C-551011696E31}"/>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5" name="Footer Placeholder 4">
            <a:extLst>
              <a:ext uri="{FF2B5EF4-FFF2-40B4-BE49-F238E27FC236}">
                <a16:creationId xmlns:a16="http://schemas.microsoft.com/office/drawing/2014/main" id="{A54781E4-0822-1598-88B0-05F0E993CEE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9A331E6-3F15-3D39-E4A0-75FB5C2C82B4}"/>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4059559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1CCFC-30B2-0869-9516-5E0BEA22ABA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722E400-86BB-EF6F-165E-83D3D8D1283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FF0C74-E6F3-6E7A-003A-952178C441CB}"/>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5" name="Footer Placeholder 4">
            <a:extLst>
              <a:ext uri="{FF2B5EF4-FFF2-40B4-BE49-F238E27FC236}">
                <a16:creationId xmlns:a16="http://schemas.microsoft.com/office/drawing/2014/main" id="{53F9910F-16C5-000F-AA53-1B1460633A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7ACEDC-59DF-492A-7519-5399BD420CCE}"/>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1566720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FB775-C870-0317-D008-D2B83FEC940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9F2FFC0-6324-195F-71ED-F8487502139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E1C276-A858-D6BE-4998-B31CE723FB39}"/>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5" name="Footer Placeholder 4">
            <a:extLst>
              <a:ext uri="{FF2B5EF4-FFF2-40B4-BE49-F238E27FC236}">
                <a16:creationId xmlns:a16="http://schemas.microsoft.com/office/drawing/2014/main" id="{3D23A07D-431C-67FE-619D-DAF1C66ACF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DA11BE1-AC58-DB1F-2081-74273F76B394}"/>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3677858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9E572-A4A1-B4F6-6A7A-CFFEDD45064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C6B8F8B-8CCC-2A8B-51C8-2611330FE49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F0963A7-8596-F552-478A-2E6D4FD2A03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71198B2-9258-7208-FD82-B41A3AABEA59}"/>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6" name="Footer Placeholder 5">
            <a:extLst>
              <a:ext uri="{FF2B5EF4-FFF2-40B4-BE49-F238E27FC236}">
                <a16:creationId xmlns:a16="http://schemas.microsoft.com/office/drawing/2014/main" id="{9D3337D9-DB59-F032-A27B-438850631C8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1CD4193-4E51-D22B-5C09-7C038806FDDA}"/>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30594976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52C8E-AB19-3D1B-0019-D9E212E7C71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71F96DA-875E-6ACD-7009-3D19C025A9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C59666-DF91-EB3C-FD9D-79ABA735A43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6BA4EBC-8721-A6EE-A66D-1B539FD305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23BD1FB-F92C-C02A-285D-F75C0D0B83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A21FB1A-7FFC-BB74-BA50-C7E9FC6336CB}"/>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8" name="Footer Placeholder 7">
            <a:extLst>
              <a:ext uri="{FF2B5EF4-FFF2-40B4-BE49-F238E27FC236}">
                <a16:creationId xmlns:a16="http://schemas.microsoft.com/office/drawing/2014/main" id="{206BAFC2-2429-8AC1-D014-98367BBFA54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74212CD-4E7D-B4C2-F85F-4EDB53B11253}"/>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68690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916D2-9977-41D4-F76D-9B0A6C94000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D8639F7-E889-D27C-0580-37AD87545F80}"/>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4" name="Footer Placeholder 3">
            <a:extLst>
              <a:ext uri="{FF2B5EF4-FFF2-40B4-BE49-F238E27FC236}">
                <a16:creationId xmlns:a16="http://schemas.microsoft.com/office/drawing/2014/main" id="{2A658026-B0DE-F425-4FB5-CC547D77562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62C3560-6C8C-3A78-8E9C-C357F769D2B0}"/>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2134473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65ED3F-ECF2-BE90-401A-831B6FFD76B8}"/>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3" name="Footer Placeholder 2">
            <a:extLst>
              <a:ext uri="{FF2B5EF4-FFF2-40B4-BE49-F238E27FC236}">
                <a16:creationId xmlns:a16="http://schemas.microsoft.com/office/drawing/2014/main" id="{FFEEE85C-566D-3410-452E-6DD16E6336D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C6D51B3-CCBD-1A2A-0087-1925B79E9E01}"/>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48620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E9841-4DA5-B94A-A86B-FE23EF6A1C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E3C4A3B-7BB0-CFB0-3DC9-8E1870DE96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0D77044-B292-054E-4008-4E616F2D76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6EEED2-F83B-2D81-8C48-A5CADE655B10}"/>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6" name="Footer Placeholder 5">
            <a:extLst>
              <a:ext uri="{FF2B5EF4-FFF2-40B4-BE49-F238E27FC236}">
                <a16:creationId xmlns:a16="http://schemas.microsoft.com/office/drawing/2014/main" id="{DD779AA5-572D-0C0B-717D-B76B23766C5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26E158D-C0ED-D041-4984-676D58EE9B0C}"/>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4275907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9E1EC-1037-39B5-7CF3-B9BF1CD6C3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7970625-6F16-A0F2-43D8-D3FB3D204B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0218A72-8367-AFA8-7FFB-85BDC94EF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EE2DA9-E014-C865-B648-04A063589978}"/>
              </a:ext>
            </a:extLst>
          </p:cNvPr>
          <p:cNvSpPr>
            <a:spLocks noGrp="1"/>
          </p:cNvSpPr>
          <p:nvPr>
            <p:ph type="dt" sz="half" idx="10"/>
          </p:nvPr>
        </p:nvSpPr>
        <p:spPr/>
        <p:txBody>
          <a:bodyPr/>
          <a:lstStyle/>
          <a:p>
            <a:fld id="{58DFEA3A-83C4-482F-A306-666E6DBB0FAD}" type="datetimeFigureOut">
              <a:rPr lang="en-IN" smtClean="0"/>
              <a:t>11-10-2023</a:t>
            </a:fld>
            <a:endParaRPr lang="en-IN"/>
          </a:p>
        </p:txBody>
      </p:sp>
      <p:sp>
        <p:nvSpPr>
          <p:cNvPr id="6" name="Footer Placeholder 5">
            <a:extLst>
              <a:ext uri="{FF2B5EF4-FFF2-40B4-BE49-F238E27FC236}">
                <a16:creationId xmlns:a16="http://schemas.microsoft.com/office/drawing/2014/main" id="{DCEC2ED4-BC8F-FCEE-B02D-54C496D091D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4C6DCDF-F8C1-FEFB-9F77-FDC41493B6C3}"/>
              </a:ext>
            </a:extLst>
          </p:cNvPr>
          <p:cNvSpPr>
            <a:spLocks noGrp="1"/>
          </p:cNvSpPr>
          <p:nvPr>
            <p:ph type="sldNum" sz="quarter" idx="12"/>
          </p:nvPr>
        </p:nvSpPr>
        <p:spPr/>
        <p:txBody>
          <a:bodyPr/>
          <a:lstStyle/>
          <a:p>
            <a:fld id="{D22C8FF7-8EA3-485D-A279-D7638F94D017}" type="slidenum">
              <a:rPr lang="en-IN" smtClean="0"/>
              <a:t>‹#›</a:t>
            </a:fld>
            <a:endParaRPr lang="en-IN"/>
          </a:p>
        </p:txBody>
      </p:sp>
    </p:spTree>
    <p:extLst>
      <p:ext uri="{BB962C8B-B14F-4D97-AF65-F5344CB8AC3E}">
        <p14:creationId xmlns:p14="http://schemas.microsoft.com/office/powerpoint/2010/main" val="20892041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778593-1633-6CAF-5A7B-42B94B6B9A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0B70BD8-4825-E0B2-7E28-2B8C3BE181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21D7446-8027-0190-7E7C-B05B2FA080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DFEA3A-83C4-482F-A306-666E6DBB0FAD}" type="datetimeFigureOut">
              <a:rPr lang="en-IN" smtClean="0"/>
              <a:t>11-10-2023</a:t>
            </a:fld>
            <a:endParaRPr lang="en-IN"/>
          </a:p>
        </p:txBody>
      </p:sp>
      <p:sp>
        <p:nvSpPr>
          <p:cNvPr id="5" name="Footer Placeholder 4">
            <a:extLst>
              <a:ext uri="{FF2B5EF4-FFF2-40B4-BE49-F238E27FC236}">
                <a16:creationId xmlns:a16="http://schemas.microsoft.com/office/drawing/2014/main" id="{B7DE8793-A053-352C-A3C4-2DFC807FAA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435828C-7125-1E9E-553C-C78ED773A2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2C8FF7-8EA3-485D-A279-D7638F94D017}" type="slidenum">
              <a:rPr lang="en-IN" smtClean="0"/>
              <a:t>‹#›</a:t>
            </a:fld>
            <a:endParaRPr lang="en-IN"/>
          </a:p>
        </p:txBody>
      </p:sp>
    </p:spTree>
    <p:extLst>
      <p:ext uri="{BB962C8B-B14F-4D97-AF65-F5344CB8AC3E}">
        <p14:creationId xmlns:p14="http://schemas.microsoft.com/office/powerpoint/2010/main" val="1248098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A25CDC-F2C5-48EE-8AFC-9F2384532718}"/>
              </a:ext>
            </a:extLst>
          </p:cNvPr>
          <p:cNvSpPr txBox="1"/>
          <p:nvPr/>
        </p:nvSpPr>
        <p:spPr>
          <a:xfrm>
            <a:off x="242888" y="442913"/>
            <a:ext cx="11843146" cy="1446550"/>
          </a:xfrm>
          <a:prstGeom prst="rect">
            <a:avLst/>
          </a:prstGeom>
          <a:noFill/>
        </p:spPr>
        <p:txBody>
          <a:bodyPr wrap="square" rtlCol="0">
            <a:spAutoFit/>
          </a:bodyPr>
          <a:lstStyle/>
          <a:p>
            <a:pPr algn="ctr"/>
            <a:r>
              <a:rPr lang="en-IN" sz="4400" dirty="0">
                <a:latin typeface="Arial Black" panose="020B0A04020102020204" pitchFamily="34" charset="0"/>
              </a:rPr>
              <a:t>TRAFFIC MANAGEMENT SYSTEM USING IOT</a:t>
            </a:r>
          </a:p>
        </p:txBody>
      </p:sp>
      <p:sp>
        <p:nvSpPr>
          <p:cNvPr id="3" name="TextBox 2">
            <a:extLst>
              <a:ext uri="{FF2B5EF4-FFF2-40B4-BE49-F238E27FC236}">
                <a16:creationId xmlns:a16="http://schemas.microsoft.com/office/drawing/2014/main" id="{F77A69AF-D369-1477-B9A6-243BAACADBC6}"/>
              </a:ext>
            </a:extLst>
          </p:cNvPr>
          <p:cNvSpPr txBox="1"/>
          <p:nvPr/>
        </p:nvSpPr>
        <p:spPr>
          <a:xfrm>
            <a:off x="1699022" y="1889463"/>
            <a:ext cx="9708356" cy="646331"/>
          </a:xfrm>
          <a:prstGeom prst="rect">
            <a:avLst/>
          </a:prstGeom>
          <a:noFill/>
        </p:spPr>
        <p:txBody>
          <a:bodyPr wrap="square" rtlCol="0">
            <a:spAutoFit/>
          </a:bodyPr>
          <a:lstStyle/>
          <a:p>
            <a:r>
              <a:rPr lang="en-IN" sz="3600" b="1" dirty="0"/>
              <a:t>TEAM LEADER </a:t>
            </a:r>
            <a:r>
              <a:rPr lang="en-IN" sz="3600" dirty="0"/>
              <a:t>: PRASANNA.M.L (822721106033)</a:t>
            </a:r>
          </a:p>
        </p:txBody>
      </p:sp>
      <p:sp>
        <p:nvSpPr>
          <p:cNvPr id="4" name="TextBox 3">
            <a:extLst>
              <a:ext uri="{FF2B5EF4-FFF2-40B4-BE49-F238E27FC236}">
                <a16:creationId xmlns:a16="http://schemas.microsoft.com/office/drawing/2014/main" id="{F2D779A8-172C-EC99-3E9F-EFFFB16B8688}"/>
              </a:ext>
            </a:extLst>
          </p:cNvPr>
          <p:cNvSpPr txBox="1"/>
          <p:nvPr/>
        </p:nvSpPr>
        <p:spPr>
          <a:xfrm>
            <a:off x="3350419" y="2664619"/>
            <a:ext cx="6215063" cy="523220"/>
          </a:xfrm>
          <a:prstGeom prst="rect">
            <a:avLst/>
          </a:prstGeom>
          <a:noFill/>
        </p:spPr>
        <p:txBody>
          <a:bodyPr wrap="square" rtlCol="0">
            <a:spAutoFit/>
          </a:bodyPr>
          <a:lstStyle/>
          <a:p>
            <a:r>
              <a:rPr lang="en-IN" sz="2800" dirty="0"/>
              <a:t>IOT_Phase2 : Document submission</a:t>
            </a:r>
          </a:p>
        </p:txBody>
      </p:sp>
      <p:sp>
        <p:nvSpPr>
          <p:cNvPr id="5" name="TextBox 4">
            <a:extLst>
              <a:ext uri="{FF2B5EF4-FFF2-40B4-BE49-F238E27FC236}">
                <a16:creationId xmlns:a16="http://schemas.microsoft.com/office/drawing/2014/main" id="{9037AD59-59C8-8016-1A34-0F54C3AEDD5F}"/>
              </a:ext>
            </a:extLst>
          </p:cNvPr>
          <p:cNvSpPr txBox="1"/>
          <p:nvPr/>
        </p:nvSpPr>
        <p:spPr>
          <a:xfrm>
            <a:off x="2313384" y="3534430"/>
            <a:ext cx="9394031" cy="584775"/>
          </a:xfrm>
          <a:prstGeom prst="rect">
            <a:avLst/>
          </a:prstGeom>
          <a:noFill/>
        </p:spPr>
        <p:txBody>
          <a:bodyPr wrap="square" rtlCol="0">
            <a:spAutoFit/>
          </a:bodyPr>
          <a:lstStyle/>
          <a:p>
            <a:r>
              <a:rPr lang="en-IN" sz="3200" b="1" dirty="0"/>
              <a:t>PROBLEM TITLE </a:t>
            </a:r>
            <a:r>
              <a:rPr lang="en-IN" sz="3200" dirty="0"/>
              <a:t>: Traffic management system</a:t>
            </a:r>
          </a:p>
        </p:txBody>
      </p:sp>
    </p:spTree>
    <p:extLst>
      <p:ext uri="{BB962C8B-B14F-4D97-AF65-F5344CB8AC3E}">
        <p14:creationId xmlns:p14="http://schemas.microsoft.com/office/powerpoint/2010/main" val="3395668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66167CD-23D5-B043-5634-CF590AC0AF30}"/>
              </a:ext>
            </a:extLst>
          </p:cNvPr>
          <p:cNvSpPr txBox="1"/>
          <p:nvPr/>
        </p:nvSpPr>
        <p:spPr>
          <a:xfrm>
            <a:off x="214312" y="142875"/>
            <a:ext cx="4907757" cy="7017306"/>
          </a:xfrm>
          <a:prstGeom prst="rect">
            <a:avLst/>
          </a:prstGeom>
          <a:noFill/>
        </p:spPr>
        <p:txBody>
          <a:bodyPr wrap="square" rtlCol="0">
            <a:spAutoFit/>
          </a:bodyPr>
          <a:lstStyle/>
          <a:p>
            <a:r>
              <a:rPr lang="en-US" sz="4000" b="1" dirty="0">
                <a:effectLst/>
              </a:rPr>
              <a:t>Introduction</a:t>
            </a:r>
            <a:endParaRPr lang="en-US" sz="4000" b="1" dirty="0"/>
          </a:p>
          <a:p>
            <a:r>
              <a:rPr lang="en-US" sz="2800" dirty="0">
                <a:effectLst/>
              </a:rPr>
              <a:t>Traffic congestion is a major problem in modern cities, causing frustration for commuters and impacting the economy. By integrating historical traffic data with machine learning algorithms, we can predict congestion patterns and develop strategies to alleviate traffic. This presentation will explore the benefits and risks of this integration and how it can be applied to an IoT project.</a:t>
            </a:r>
            <a:endParaRPr lang="en-US" sz="2800" dirty="0"/>
          </a:p>
          <a:p>
            <a:endParaRPr lang="en-IN" dirty="0"/>
          </a:p>
        </p:txBody>
      </p:sp>
      <p:pic>
        <p:nvPicPr>
          <p:cNvPr id="6" name="Picture 5">
            <a:extLst>
              <a:ext uri="{FF2B5EF4-FFF2-40B4-BE49-F238E27FC236}">
                <a16:creationId xmlns:a16="http://schemas.microsoft.com/office/drawing/2014/main" id="{B54E50FE-BAD1-D145-1494-1D6227259A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2087" y="0"/>
            <a:ext cx="6858000" cy="6858000"/>
          </a:xfrm>
          <a:prstGeom prst="rect">
            <a:avLst/>
          </a:prstGeom>
        </p:spPr>
      </p:pic>
    </p:spTree>
    <p:extLst>
      <p:ext uri="{BB962C8B-B14F-4D97-AF65-F5344CB8AC3E}">
        <p14:creationId xmlns:p14="http://schemas.microsoft.com/office/powerpoint/2010/main" val="1233175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F0643D-5EB6-43D4-5B6F-0EE581D634B1}"/>
              </a:ext>
            </a:extLst>
          </p:cNvPr>
          <p:cNvSpPr txBox="1"/>
          <p:nvPr/>
        </p:nvSpPr>
        <p:spPr>
          <a:xfrm>
            <a:off x="142875" y="0"/>
            <a:ext cx="5179219" cy="707886"/>
          </a:xfrm>
          <a:prstGeom prst="rect">
            <a:avLst/>
          </a:prstGeom>
          <a:noFill/>
        </p:spPr>
        <p:txBody>
          <a:bodyPr wrap="square" rtlCol="0">
            <a:spAutoFit/>
          </a:bodyPr>
          <a:lstStyle/>
          <a:p>
            <a:r>
              <a:rPr lang="en-IN" sz="4000" dirty="0"/>
              <a:t>Historical Traffic Data</a:t>
            </a:r>
          </a:p>
        </p:txBody>
      </p:sp>
      <p:sp>
        <p:nvSpPr>
          <p:cNvPr id="3" name="TextBox 2">
            <a:extLst>
              <a:ext uri="{FF2B5EF4-FFF2-40B4-BE49-F238E27FC236}">
                <a16:creationId xmlns:a16="http://schemas.microsoft.com/office/drawing/2014/main" id="{85593056-45AA-8485-10B1-93C38EF225F9}"/>
              </a:ext>
            </a:extLst>
          </p:cNvPr>
          <p:cNvSpPr txBox="1"/>
          <p:nvPr/>
        </p:nvSpPr>
        <p:spPr>
          <a:xfrm>
            <a:off x="214313" y="935831"/>
            <a:ext cx="5357812" cy="2246769"/>
          </a:xfrm>
          <a:prstGeom prst="rect">
            <a:avLst/>
          </a:prstGeom>
          <a:noFill/>
        </p:spPr>
        <p:txBody>
          <a:bodyPr wrap="square" rtlCol="0">
            <a:spAutoFit/>
          </a:bodyPr>
          <a:lstStyle/>
          <a:p>
            <a:r>
              <a:rPr lang="en-US" sz="2000" dirty="0"/>
              <a:t>Historical traffic data refers to the collection and analysis of traffic patterns over a period of time. This data can include information such as traffic volume, speed, and congestion levels. By analyzing this data, it is possible to identify patterns and trends that can be used to predict future traffic patterns and optimize traffic flow.</a:t>
            </a:r>
            <a:endParaRPr lang="en-IN" sz="2000" dirty="0"/>
          </a:p>
        </p:txBody>
      </p:sp>
      <p:sp>
        <p:nvSpPr>
          <p:cNvPr id="4" name="TextBox 3">
            <a:extLst>
              <a:ext uri="{FF2B5EF4-FFF2-40B4-BE49-F238E27FC236}">
                <a16:creationId xmlns:a16="http://schemas.microsoft.com/office/drawing/2014/main" id="{10EEB888-6C7A-E998-6451-8A302537657A}"/>
              </a:ext>
            </a:extLst>
          </p:cNvPr>
          <p:cNvSpPr txBox="1"/>
          <p:nvPr/>
        </p:nvSpPr>
        <p:spPr>
          <a:xfrm>
            <a:off x="5750719" y="935831"/>
            <a:ext cx="6086475" cy="2308324"/>
          </a:xfrm>
          <a:prstGeom prst="rect">
            <a:avLst/>
          </a:prstGeom>
          <a:noFill/>
        </p:spPr>
        <p:txBody>
          <a:bodyPr wrap="square" rtlCol="0">
            <a:spAutoFit/>
          </a:bodyPr>
          <a:lstStyle/>
          <a:p>
            <a:r>
              <a:rPr lang="en-US" sz="2400" b="1" dirty="0">
                <a:effectLst/>
              </a:rPr>
              <a:t>Sources of Historical Traffic Data</a:t>
            </a:r>
            <a:endParaRPr lang="en-US" sz="2400" b="1" dirty="0"/>
          </a:p>
          <a:p>
            <a:pPr>
              <a:buFont typeface="Arial" panose="020B0604020202020204" pitchFamily="34" charset="0"/>
              <a:buChar char="•"/>
            </a:pPr>
            <a:r>
              <a:rPr lang="en-US" sz="2400" dirty="0">
                <a:effectLst/>
              </a:rPr>
              <a:t>Traffic cameras and sensors</a:t>
            </a:r>
          </a:p>
          <a:p>
            <a:pPr>
              <a:buFont typeface="Arial" panose="020B0604020202020204" pitchFamily="34" charset="0"/>
              <a:buChar char="•"/>
            </a:pPr>
            <a:r>
              <a:rPr lang="en-US" sz="2400" dirty="0">
                <a:effectLst/>
              </a:rPr>
              <a:t>GPS data from vehicles and mobile devices</a:t>
            </a:r>
          </a:p>
          <a:p>
            <a:pPr>
              <a:buFont typeface="Arial" panose="020B0604020202020204" pitchFamily="34" charset="0"/>
              <a:buChar char="•"/>
            </a:pPr>
            <a:r>
              <a:rPr lang="en-US" sz="2400" dirty="0">
                <a:effectLst/>
              </a:rPr>
              <a:t>Historical traffic data archives maintained by transportation agencies</a:t>
            </a:r>
          </a:p>
          <a:p>
            <a:endParaRPr lang="en-IN" sz="2400" dirty="0"/>
          </a:p>
        </p:txBody>
      </p:sp>
      <p:sp>
        <p:nvSpPr>
          <p:cNvPr id="5" name="TextBox 4">
            <a:extLst>
              <a:ext uri="{FF2B5EF4-FFF2-40B4-BE49-F238E27FC236}">
                <a16:creationId xmlns:a16="http://schemas.microsoft.com/office/drawing/2014/main" id="{D84DACBD-4DD9-3702-3AF3-869D776F4B30}"/>
              </a:ext>
            </a:extLst>
          </p:cNvPr>
          <p:cNvSpPr txBox="1"/>
          <p:nvPr/>
        </p:nvSpPr>
        <p:spPr>
          <a:xfrm>
            <a:off x="278605" y="3564731"/>
            <a:ext cx="5472113" cy="2616101"/>
          </a:xfrm>
          <a:prstGeom prst="rect">
            <a:avLst/>
          </a:prstGeom>
          <a:noFill/>
        </p:spPr>
        <p:txBody>
          <a:bodyPr wrap="square" rtlCol="0">
            <a:spAutoFit/>
          </a:bodyPr>
          <a:lstStyle/>
          <a:p>
            <a:r>
              <a:rPr lang="en-US" sz="2400" b="1" dirty="0">
                <a:effectLst/>
              </a:rPr>
              <a:t>Benefits of Historical Traffic Data Analysis</a:t>
            </a:r>
            <a:endParaRPr lang="en-US" sz="2400" b="1" dirty="0"/>
          </a:p>
          <a:p>
            <a:pPr>
              <a:buFont typeface="Arial" panose="020B0604020202020204" pitchFamily="34" charset="0"/>
              <a:buChar char="•"/>
            </a:pPr>
            <a:r>
              <a:rPr lang="en-US" sz="2000" dirty="0">
                <a:effectLst/>
              </a:rPr>
              <a:t>Improvement of traffic flow and reduction of congestion</a:t>
            </a:r>
          </a:p>
          <a:p>
            <a:pPr>
              <a:buFont typeface="Arial" panose="020B0604020202020204" pitchFamily="34" charset="0"/>
              <a:buChar char="•"/>
            </a:pPr>
            <a:r>
              <a:rPr lang="en-US" sz="2000" dirty="0">
                <a:effectLst/>
              </a:rPr>
              <a:t>Identification of high-risk areas for accidents and implementation of safety measures</a:t>
            </a:r>
          </a:p>
          <a:p>
            <a:pPr>
              <a:buFont typeface="Arial" panose="020B0604020202020204" pitchFamily="34" charset="0"/>
              <a:buChar char="•"/>
            </a:pPr>
            <a:r>
              <a:rPr lang="en-US" sz="2000" dirty="0">
                <a:effectLst/>
              </a:rPr>
              <a:t>Optimization of public transportation routes and schedules</a:t>
            </a:r>
          </a:p>
          <a:p>
            <a:endParaRPr lang="en-IN" sz="2000" dirty="0"/>
          </a:p>
        </p:txBody>
      </p:sp>
      <p:sp>
        <p:nvSpPr>
          <p:cNvPr id="6" name="TextBox 5">
            <a:extLst>
              <a:ext uri="{FF2B5EF4-FFF2-40B4-BE49-F238E27FC236}">
                <a16:creationId xmlns:a16="http://schemas.microsoft.com/office/drawing/2014/main" id="{AE2C741B-7508-8C43-D310-59253F24FA7D}"/>
              </a:ext>
            </a:extLst>
          </p:cNvPr>
          <p:cNvSpPr txBox="1"/>
          <p:nvPr/>
        </p:nvSpPr>
        <p:spPr>
          <a:xfrm>
            <a:off x="6215062" y="3565623"/>
            <a:ext cx="5572126" cy="2985433"/>
          </a:xfrm>
          <a:prstGeom prst="rect">
            <a:avLst/>
          </a:prstGeom>
          <a:noFill/>
        </p:spPr>
        <p:txBody>
          <a:bodyPr wrap="square" rtlCol="0">
            <a:spAutoFit/>
          </a:bodyPr>
          <a:lstStyle/>
          <a:p>
            <a:r>
              <a:rPr lang="en-US" sz="2400" b="1" dirty="0">
                <a:effectLst/>
              </a:rPr>
              <a:t>Risks and Limitations of Historical Traffic Data Analysis</a:t>
            </a:r>
            <a:endParaRPr lang="en-US" sz="2400" b="1" dirty="0"/>
          </a:p>
          <a:p>
            <a:pPr>
              <a:buFont typeface="Arial" panose="020B0604020202020204" pitchFamily="34" charset="0"/>
              <a:buChar char="•"/>
            </a:pPr>
            <a:r>
              <a:rPr lang="en-US" sz="2000" dirty="0">
                <a:effectLst/>
              </a:rPr>
              <a:t>Privacy concerns related to the collection and use of personal data from GPS devices and mobile devices</a:t>
            </a:r>
          </a:p>
          <a:p>
            <a:pPr>
              <a:buFont typeface="Arial" panose="020B0604020202020204" pitchFamily="34" charset="0"/>
              <a:buChar char="•"/>
            </a:pPr>
            <a:r>
              <a:rPr lang="en-US" sz="2000" dirty="0">
                <a:effectLst/>
              </a:rPr>
              <a:t>Technical challenges related to the accuracy and reliability of traffic data collection and analysis methods</a:t>
            </a:r>
          </a:p>
          <a:p>
            <a:endParaRPr lang="en-IN" sz="2000" dirty="0"/>
          </a:p>
        </p:txBody>
      </p:sp>
    </p:spTree>
    <p:extLst>
      <p:ext uri="{BB962C8B-B14F-4D97-AF65-F5344CB8AC3E}">
        <p14:creationId xmlns:p14="http://schemas.microsoft.com/office/powerpoint/2010/main" val="3836775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3CF9AE-05E4-3E11-7F8C-01EC023AC486}"/>
              </a:ext>
            </a:extLst>
          </p:cNvPr>
          <p:cNvSpPr txBox="1"/>
          <p:nvPr/>
        </p:nvSpPr>
        <p:spPr>
          <a:xfrm>
            <a:off x="55364" y="0"/>
            <a:ext cx="6097190" cy="646331"/>
          </a:xfrm>
          <a:prstGeom prst="rect">
            <a:avLst/>
          </a:prstGeom>
          <a:noFill/>
        </p:spPr>
        <p:txBody>
          <a:bodyPr wrap="square">
            <a:spAutoFit/>
          </a:bodyPr>
          <a:lstStyle/>
          <a:p>
            <a:r>
              <a:rPr lang="en-IN" sz="3600" dirty="0"/>
              <a:t>Machine Learning Algorithms</a:t>
            </a:r>
          </a:p>
        </p:txBody>
      </p:sp>
      <p:sp>
        <p:nvSpPr>
          <p:cNvPr id="5" name="TextBox 4">
            <a:extLst>
              <a:ext uri="{FF2B5EF4-FFF2-40B4-BE49-F238E27FC236}">
                <a16:creationId xmlns:a16="http://schemas.microsoft.com/office/drawing/2014/main" id="{832AB7CA-D9FB-D2E2-8B31-7DF56AF5E22F}"/>
              </a:ext>
            </a:extLst>
          </p:cNvPr>
          <p:cNvSpPr txBox="1"/>
          <p:nvPr/>
        </p:nvSpPr>
        <p:spPr>
          <a:xfrm>
            <a:off x="137516" y="753576"/>
            <a:ext cx="6161484" cy="1384995"/>
          </a:xfrm>
          <a:prstGeom prst="rect">
            <a:avLst/>
          </a:prstGeom>
          <a:noFill/>
        </p:spPr>
        <p:txBody>
          <a:bodyPr wrap="square">
            <a:spAutoFit/>
          </a:bodyPr>
          <a:lstStyle/>
          <a:p>
            <a:r>
              <a:rPr lang="en-US" sz="2400" b="1" dirty="0">
                <a:effectLst/>
              </a:rPr>
              <a:t>Predictive Analytics</a:t>
            </a:r>
            <a:endParaRPr lang="en-US" sz="2400" b="1" dirty="0"/>
          </a:p>
          <a:p>
            <a:r>
              <a:rPr lang="en-US" sz="2000" dirty="0">
                <a:effectLst/>
              </a:rPr>
              <a:t>By analyzing historical traffic data, machine learning algorithms can be used to predict congestion patterns and optimize traffic flow.</a:t>
            </a:r>
            <a:endParaRPr lang="en-US" sz="2000" dirty="0"/>
          </a:p>
        </p:txBody>
      </p:sp>
      <p:sp>
        <p:nvSpPr>
          <p:cNvPr id="7" name="TextBox 6">
            <a:extLst>
              <a:ext uri="{FF2B5EF4-FFF2-40B4-BE49-F238E27FC236}">
                <a16:creationId xmlns:a16="http://schemas.microsoft.com/office/drawing/2014/main" id="{A5F936B0-F80A-9CBB-73AD-7E373CB597AB}"/>
              </a:ext>
            </a:extLst>
          </p:cNvPr>
          <p:cNvSpPr txBox="1"/>
          <p:nvPr/>
        </p:nvSpPr>
        <p:spPr>
          <a:xfrm>
            <a:off x="55364" y="2303770"/>
            <a:ext cx="6161484" cy="1384995"/>
          </a:xfrm>
          <a:prstGeom prst="rect">
            <a:avLst/>
          </a:prstGeom>
          <a:noFill/>
        </p:spPr>
        <p:txBody>
          <a:bodyPr wrap="square">
            <a:spAutoFit/>
          </a:bodyPr>
          <a:lstStyle/>
          <a:p>
            <a:r>
              <a:rPr lang="en-US" sz="2400" b="1" dirty="0">
                <a:effectLst/>
              </a:rPr>
              <a:t>Real-Time Monitoring</a:t>
            </a:r>
            <a:endParaRPr lang="en-US" sz="2400" b="1" dirty="0"/>
          </a:p>
          <a:p>
            <a:r>
              <a:rPr lang="en-US" sz="2000" dirty="0">
                <a:effectLst/>
              </a:rPr>
              <a:t>Machine learning algorithms can also be used to monitor traffic in real-time, providing up-to-date information for traffic management and congestion reduction.</a:t>
            </a:r>
            <a:endParaRPr lang="en-US" sz="2000" dirty="0"/>
          </a:p>
        </p:txBody>
      </p:sp>
      <p:pic>
        <p:nvPicPr>
          <p:cNvPr id="9" name="Picture 8">
            <a:extLst>
              <a:ext uri="{FF2B5EF4-FFF2-40B4-BE49-F238E27FC236}">
                <a16:creationId xmlns:a16="http://schemas.microsoft.com/office/drawing/2014/main" id="{B75916BE-135D-9F2B-B26E-E665242C69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6848" y="1"/>
            <a:ext cx="5975152" cy="3500438"/>
          </a:xfrm>
          <a:prstGeom prst="rect">
            <a:avLst/>
          </a:prstGeom>
        </p:spPr>
      </p:pic>
      <p:pic>
        <p:nvPicPr>
          <p:cNvPr id="11" name="Picture 10">
            <a:extLst>
              <a:ext uri="{FF2B5EF4-FFF2-40B4-BE49-F238E27FC236}">
                <a16:creationId xmlns:a16="http://schemas.microsoft.com/office/drawing/2014/main" id="{46AFF820-2D97-EE91-56FA-30156C601F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6848" y="3500439"/>
            <a:ext cx="5975152" cy="3357561"/>
          </a:xfrm>
          <a:prstGeom prst="rect">
            <a:avLst/>
          </a:prstGeom>
        </p:spPr>
      </p:pic>
      <p:sp>
        <p:nvSpPr>
          <p:cNvPr id="4" name="TextBox 3">
            <a:extLst>
              <a:ext uri="{FF2B5EF4-FFF2-40B4-BE49-F238E27FC236}">
                <a16:creationId xmlns:a16="http://schemas.microsoft.com/office/drawing/2014/main" id="{866D3597-444E-236B-4F0D-6403D068A3C8}"/>
              </a:ext>
            </a:extLst>
          </p:cNvPr>
          <p:cNvSpPr txBox="1"/>
          <p:nvPr/>
        </p:nvSpPr>
        <p:spPr>
          <a:xfrm>
            <a:off x="23217" y="3853964"/>
            <a:ext cx="6161484" cy="1692771"/>
          </a:xfrm>
          <a:prstGeom prst="rect">
            <a:avLst/>
          </a:prstGeom>
          <a:noFill/>
        </p:spPr>
        <p:txBody>
          <a:bodyPr wrap="square">
            <a:spAutoFit/>
          </a:bodyPr>
          <a:lstStyle/>
          <a:p>
            <a:r>
              <a:rPr lang="en-IN" sz="2400" b="1" dirty="0"/>
              <a:t>Model Training and Validation</a:t>
            </a:r>
            <a:r>
              <a:rPr lang="en-IN" dirty="0"/>
              <a:t>:</a:t>
            </a:r>
          </a:p>
          <a:p>
            <a:r>
              <a:rPr lang="en-IN" sz="2000" dirty="0"/>
              <a:t>   - Train machine learning models on historical traffic data while using a portion of the data for validation.  </a:t>
            </a:r>
          </a:p>
          <a:p>
            <a:r>
              <a:rPr lang="en-IN" sz="2000" dirty="0"/>
              <a:t>   - Employ cross-validation techniques to assess model performance and fine-tune hyperparameters.</a:t>
            </a:r>
          </a:p>
        </p:txBody>
      </p:sp>
    </p:spTree>
    <p:extLst>
      <p:ext uri="{BB962C8B-B14F-4D97-AF65-F5344CB8AC3E}">
        <p14:creationId xmlns:p14="http://schemas.microsoft.com/office/powerpoint/2010/main" val="3422269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A5015F-5AFD-AEA2-42B1-33787101752A}"/>
              </a:ext>
            </a:extLst>
          </p:cNvPr>
          <p:cNvSpPr txBox="1"/>
          <p:nvPr/>
        </p:nvSpPr>
        <p:spPr>
          <a:xfrm>
            <a:off x="62508" y="0"/>
            <a:ext cx="6097190" cy="646331"/>
          </a:xfrm>
          <a:prstGeom prst="rect">
            <a:avLst/>
          </a:prstGeom>
          <a:noFill/>
        </p:spPr>
        <p:txBody>
          <a:bodyPr wrap="square">
            <a:spAutoFit/>
          </a:bodyPr>
          <a:lstStyle/>
          <a:p>
            <a:r>
              <a:rPr lang="en-IN" sz="3600" dirty="0"/>
              <a:t>Integration with IoT Project</a:t>
            </a:r>
          </a:p>
        </p:txBody>
      </p:sp>
      <p:sp>
        <p:nvSpPr>
          <p:cNvPr id="5" name="TextBox 4">
            <a:extLst>
              <a:ext uri="{FF2B5EF4-FFF2-40B4-BE49-F238E27FC236}">
                <a16:creationId xmlns:a16="http://schemas.microsoft.com/office/drawing/2014/main" id="{506AFFCB-4C26-93A9-2B44-25A8816BA57E}"/>
              </a:ext>
            </a:extLst>
          </p:cNvPr>
          <p:cNvSpPr txBox="1"/>
          <p:nvPr/>
        </p:nvSpPr>
        <p:spPr>
          <a:xfrm>
            <a:off x="300036" y="706874"/>
            <a:ext cx="11458577" cy="2462213"/>
          </a:xfrm>
          <a:prstGeom prst="rect">
            <a:avLst/>
          </a:prstGeom>
          <a:noFill/>
        </p:spPr>
        <p:txBody>
          <a:bodyPr wrap="square">
            <a:spAutoFit/>
          </a:bodyPr>
          <a:lstStyle/>
          <a:p>
            <a:r>
              <a:rPr lang="en-US" sz="2200" dirty="0">
                <a:effectLst/>
              </a:rPr>
              <a:t>Integrating historical traffic data and machine learning algorithms with an IoT project can provide valuable insights and predictions for traffic congestion patterns. By incorporating this technology, the IoT project can enhance its functionality and provide a more comprehensive solution for traffic management.</a:t>
            </a:r>
            <a:endParaRPr lang="en-US" sz="2200" dirty="0"/>
          </a:p>
          <a:p>
            <a:r>
              <a:rPr lang="en-US" sz="2200" dirty="0">
                <a:effectLst/>
              </a:rPr>
              <a:t>The integration can also allow for real-time adjustments and optimization of traffic flow, leading to reduced congestion and improved efficiency. Additionally, the data collected can be used for further analysis and planning of future infrastructure projects.</a:t>
            </a:r>
            <a:endParaRPr lang="en-US" sz="2200" dirty="0"/>
          </a:p>
        </p:txBody>
      </p:sp>
      <p:sp>
        <p:nvSpPr>
          <p:cNvPr id="7" name="TextBox 6">
            <a:extLst>
              <a:ext uri="{FF2B5EF4-FFF2-40B4-BE49-F238E27FC236}">
                <a16:creationId xmlns:a16="http://schemas.microsoft.com/office/drawing/2014/main" id="{B6FAAD8F-CF7D-9C44-A60C-85AF3065729E}"/>
              </a:ext>
            </a:extLst>
          </p:cNvPr>
          <p:cNvSpPr txBox="1"/>
          <p:nvPr/>
        </p:nvSpPr>
        <p:spPr>
          <a:xfrm>
            <a:off x="414336" y="3479006"/>
            <a:ext cx="5745362" cy="3185487"/>
          </a:xfrm>
          <a:prstGeom prst="rect">
            <a:avLst/>
          </a:prstGeom>
          <a:noFill/>
        </p:spPr>
        <p:txBody>
          <a:bodyPr wrap="square">
            <a:spAutoFit/>
          </a:bodyPr>
          <a:lstStyle/>
          <a:p>
            <a:r>
              <a:rPr lang="en-US" sz="2500" b="1" dirty="0">
                <a:effectLst/>
              </a:rPr>
              <a:t>Benefits</a:t>
            </a:r>
            <a:endParaRPr lang="en-US" sz="2500" b="1" dirty="0"/>
          </a:p>
          <a:p>
            <a:pPr>
              <a:buFont typeface="Arial" panose="020B0604020202020204" pitchFamily="34" charset="0"/>
              <a:buChar char="•"/>
            </a:pPr>
            <a:r>
              <a:rPr lang="en-US" sz="2200" dirty="0">
                <a:effectLst/>
              </a:rPr>
              <a:t>Improved traffic management and reduced congestion</a:t>
            </a:r>
          </a:p>
          <a:p>
            <a:pPr>
              <a:buFont typeface="Arial" panose="020B0604020202020204" pitchFamily="34" charset="0"/>
              <a:buChar char="•"/>
            </a:pPr>
            <a:r>
              <a:rPr lang="en-US" sz="2200" dirty="0">
                <a:effectLst/>
              </a:rPr>
              <a:t>Real-time adjustments and optimization of traffic flow</a:t>
            </a:r>
          </a:p>
          <a:p>
            <a:pPr>
              <a:buFont typeface="Arial" panose="020B0604020202020204" pitchFamily="34" charset="0"/>
              <a:buChar char="•"/>
            </a:pPr>
            <a:r>
              <a:rPr lang="en-US" sz="2200" dirty="0">
                <a:effectLst/>
              </a:rPr>
              <a:t>Valuable insights and predictions for traffic patterns</a:t>
            </a:r>
          </a:p>
          <a:p>
            <a:pPr>
              <a:buFont typeface="Arial" panose="020B0604020202020204" pitchFamily="34" charset="0"/>
              <a:buChar char="•"/>
            </a:pPr>
            <a:r>
              <a:rPr lang="en-US" sz="2200" dirty="0">
                <a:effectLst/>
              </a:rPr>
              <a:t>Data collection for further analysis and planning of infrastructure projects</a:t>
            </a:r>
          </a:p>
        </p:txBody>
      </p:sp>
      <p:sp>
        <p:nvSpPr>
          <p:cNvPr id="9" name="TextBox 8">
            <a:extLst>
              <a:ext uri="{FF2B5EF4-FFF2-40B4-BE49-F238E27FC236}">
                <a16:creationId xmlns:a16="http://schemas.microsoft.com/office/drawing/2014/main" id="{E8E4148A-AEF9-00D3-0435-6F10EF49D384}"/>
              </a:ext>
            </a:extLst>
          </p:cNvPr>
          <p:cNvSpPr txBox="1"/>
          <p:nvPr/>
        </p:nvSpPr>
        <p:spPr>
          <a:xfrm>
            <a:off x="6400800" y="3557587"/>
            <a:ext cx="5643563" cy="1831271"/>
          </a:xfrm>
          <a:prstGeom prst="rect">
            <a:avLst/>
          </a:prstGeom>
          <a:noFill/>
        </p:spPr>
        <p:txBody>
          <a:bodyPr wrap="square">
            <a:spAutoFit/>
          </a:bodyPr>
          <a:lstStyle/>
          <a:p>
            <a:r>
              <a:rPr lang="en-US" sz="2500" b="1" dirty="0">
                <a:effectLst/>
              </a:rPr>
              <a:t>Risks</a:t>
            </a:r>
            <a:endParaRPr lang="en-US" sz="2500" b="1" dirty="0"/>
          </a:p>
          <a:p>
            <a:pPr>
              <a:buFont typeface="Arial" panose="020B0604020202020204" pitchFamily="34" charset="0"/>
              <a:buChar char="•"/>
            </a:pPr>
            <a:r>
              <a:rPr lang="en-US" sz="2200" dirty="0">
                <a:effectLst/>
              </a:rPr>
              <a:t>Potential data privacy concerns with collection and use of personal information</a:t>
            </a:r>
          </a:p>
          <a:p>
            <a:pPr>
              <a:buFont typeface="Arial" panose="020B0604020202020204" pitchFamily="34" charset="0"/>
              <a:buChar char="•"/>
            </a:pPr>
            <a:r>
              <a:rPr lang="en-US" sz="2200" dirty="0">
                <a:effectLst/>
              </a:rPr>
              <a:t>Costs associated with implementing and maintaining the technology</a:t>
            </a:r>
          </a:p>
        </p:txBody>
      </p:sp>
    </p:spTree>
    <p:extLst>
      <p:ext uri="{BB962C8B-B14F-4D97-AF65-F5344CB8AC3E}">
        <p14:creationId xmlns:p14="http://schemas.microsoft.com/office/powerpoint/2010/main" val="2482444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B939CAA-C7EA-9900-1B90-57E2F4520EE4}"/>
              </a:ext>
            </a:extLst>
          </p:cNvPr>
          <p:cNvPicPr>
            <a:picLocks noChangeAspect="1"/>
          </p:cNvPicPr>
          <p:nvPr/>
        </p:nvPicPr>
        <p:blipFill>
          <a:blip r:embed="rId2"/>
          <a:stretch>
            <a:fillRect/>
          </a:stretch>
        </p:blipFill>
        <p:spPr>
          <a:xfrm>
            <a:off x="0" y="3268414"/>
            <a:ext cx="5435482" cy="3007519"/>
          </a:xfrm>
          <a:prstGeom prst="rect">
            <a:avLst/>
          </a:prstGeom>
        </p:spPr>
      </p:pic>
      <p:sp>
        <p:nvSpPr>
          <p:cNvPr id="3" name="TextBox 2">
            <a:extLst>
              <a:ext uri="{FF2B5EF4-FFF2-40B4-BE49-F238E27FC236}">
                <a16:creationId xmlns:a16="http://schemas.microsoft.com/office/drawing/2014/main" id="{11FD5636-E9C4-4567-D8B0-4FEF4A733AAE}"/>
              </a:ext>
            </a:extLst>
          </p:cNvPr>
          <p:cNvSpPr txBox="1"/>
          <p:nvPr/>
        </p:nvSpPr>
        <p:spPr>
          <a:xfrm>
            <a:off x="122636" y="582067"/>
            <a:ext cx="5831087" cy="2846933"/>
          </a:xfrm>
          <a:prstGeom prst="rect">
            <a:avLst/>
          </a:prstGeom>
          <a:noFill/>
        </p:spPr>
        <p:txBody>
          <a:bodyPr wrap="square">
            <a:spAutoFit/>
          </a:bodyPr>
          <a:lstStyle/>
          <a:p>
            <a:r>
              <a:rPr lang="en-US" sz="2500" b="1" dirty="0">
                <a:effectLst/>
              </a:rPr>
              <a:t>Benefits</a:t>
            </a:r>
            <a:endParaRPr lang="en-US" sz="2500" b="1" dirty="0"/>
          </a:p>
          <a:p>
            <a:r>
              <a:rPr lang="en-US" sz="2200" dirty="0">
                <a:effectLst/>
              </a:rPr>
              <a:t>Integrating historical traffic data and machine learning algorithms can provide several benefits, such as:</a:t>
            </a:r>
            <a:endParaRPr lang="en-US" sz="2200" dirty="0"/>
          </a:p>
          <a:p>
            <a:pPr>
              <a:buFont typeface="Arial" panose="020B0604020202020204" pitchFamily="34" charset="0"/>
              <a:buChar char="•"/>
            </a:pPr>
            <a:r>
              <a:rPr lang="en-US" sz="2200" dirty="0">
                <a:effectLst/>
              </a:rPr>
              <a:t>Improved traffic flow and reduced congestion</a:t>
            </a:r>
          </a:p>
          <a:p>
            <a:pPr>
              <a:buFont typeface="Arial" panose="020B0604020202020204" pitchFamily="34" charset="0"/>
              <a:buChar char="•"/>
            </a:pPr>
            <a:r>
              <a:rPr lang="en-US" sz="2200" dirty="0">
                <a:effectLst/>
              </a:rPr>
              <a:t>More accurate predictions of traffic patterns</a:t>
            </a:r>
          </a:p>
          <a:p>
            <a:pPr>
              <a:buFont typeface="Arial" panose="020B0604020202020204" pitchFamily="34" charset="0"/>
              <a:buChar char="•"/>
            </a:pPr>
            <a:r>
              <a:rPr lang="en-US" sz="2200" dirty="0">
                <a:effectLst/>
              </a:rPr>
              <a:t>Increased safety for drivers and pedestrians</a:t>
            </a:r>
          </a:p>
          <a:p>
            <a:pPr>
              <a:buFont typeface="Arial" panose="020B0604020202020204" pitchFamily="34" charset="0"/>
              <a:buChar char="•"/>
            </a:pPr>
            <a:r>
              <a:rPr lang="en-US" sz="2200" dirty="0">
                <a:effectLst/>
              </a:rPr>
              <a:t>Cost savings for transportation agencies</a:t>
            </a:r>
          </a:p>
        </p:txBody>
      </p:sp>
      <p:sp>
        <p:nvSpPr>
          <p:cNvPr id="5" name="TextBox 4">
            <a:extLst>
              <a:ext uri="{FF2B5EF4-FFF2-40B4-BE49-F238E27FC236}">
                <a16:creationId xmlns:a16="http://schemas.microsoft.com/office/drawing/2014/main" id="{9CC26739-C515-F070-6DD0-5C980CD91B40}"/>
              </a:ext>
            </a:extLst>
          </p:cNvPr>
          <p:cNvSpPr txBox="1"/>
          <p:nvPr/>
        </p:nvSpPr>
        <p:spPr>
          <a:xfrm>
            <a:off x="6216253" y="582067"/>
            <a:ext cx="6097190" cy="3816429"/>
          </a:xfrm>
          <a:prstGeom prst="rect">
            <a:avLst/>
          </a:prstGeom>
          <a:noFill/>
        </p:spPr>
        <p:txBody>
          <a:bodyPr wrap="square">
            <a:spAutoFit/>
          </a:bodyPr>
          <a:lstStyle/>
          <a:p>
            <a:r>
              <a:rPr lang="en-US" sz="2200" b="1" dirty="0">
                <a:effectLst/>
              </a:rPr>
              <a:t>Risks</a:t>
            </a:r>
            <a:endParaRPr lang="en-US" sz="2200" b="1" dirty="0"/>
          </a:p>
          <a:p>
            <a:r>
              <a:rPr lang="en-US" sz="2200" dirty="0">
                <a:effectLst/>
              </a:rPr>
              <a:t>While there are many benefits to integrating historical traffic data and machine learning algorithms, there are also some risks that should be considered, such as:</a:t>
            </a:r>
            <a:endParaRPr lang="en-US" sz="2200" dirty="0"/>
          </a:p>
          <a:p>
            <a:pPr>
              <a:buFont typeface="Arial" panose="020B0604020202020204" pitchFamily="34" charset="0"/>
              <a:buChar char="•"/>
            </a:pPr>
            <a:r>
              <a:rPr lang="en-US" sz="2200" dirty="0">
                <a:effectLst/>
              </a:rPr>
              <a:t>Data privacy concerns</a:t>
            </a:r>
          </a:p>
          <a:p>
            <a:pPr>
              <a:buFont typeface="Arial" panose="020B0604020202020204" pitchFamily="34" charset="0"/>
              <a:buChar char="•"/>
            </a:pPr>
            <a:r>
              <a:rPr lang="en-US" sz="2200" dirty="0">
                <a:effectLst/>
              </a:rPr>
              <a:t>Potential biases in the data and algorithms</a:t>
            </a:r>
          </a:p>
          <a:p>
            <a:pPr>
              <a:buFont typeface="Arial" panose="020B0604020202020204" pitchFamily="34" charset="0"/>
              <a:buChar char="•"/>
            </a:pPr>
            <a:r>
              <a:rPr lang="en-US" sz="2200" dirty="0">
                <a:effectLst/>
              </a:rPr>
              <a:t>Dependence on technology that may not always be reliable</a:t>
            </a:r>
          </a:p>
          <a:p>
            <a:pPr>
              <a:buFont typeface="Arial" panose="020B0604020202020204" pitchFamily="34" charset="0"/>
              <a:buChar char="•"/>
            </a:pPr>
            <a:r>
              <a:rPr lang="en-US" sz="2200" dirty="0">
                <a:effectLst/>
              </a:rPr>
              <a:t>Costs associated with implementing and maintaining the technology</a:t>
            </a:r>
          </a:p>
        </p:txBody>
      </p:sp>
      <p:pic>
        <p:nvPicPr>
          <p:cNvPr id="6" name="Picture 5">
            <a:extLst>
              <a:ext uri="{FF2B5EF4-FFF2-40B4-BE49-F238E27FC236}">
                <a16:creationId xmlns:a16="http://schemas.microsoft.com/office/drawing/2014/main" id="{9BB083B3-4582-13AE-CBE0-04248862AD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8278" y="4486275"/>
            <a:ext cx="5953722" cy="2371725"/>
          </a:xfrm>
          <a:prstGeom prst="rect">
            <a:avLst/>
          </a:prstGeom>
        </p:spPr>
      </p:pic>
      <p:sp>
        <p:nvSpPr>
          <p:cNvPr id="10" name="TextBox 9">
            <a:extLst>
              <a:ext uri="{FF2B5EF4-FFF2-40B4-BE49-F238E27FC236}">
                <a16:creationId xmlns:a16="http://schemas.microsoft.com/office/drawing/2014/main" id="{AF073AA6-3746-0EE4-70C4-0E47D5F97038}"/>
              </a:ext>
            </a:extLst>
          </p:cNvPr>
          <p:cNvSpPr txBox="1"/>
          <p:nvPr/>
        </p:nvSpPr>
        <p:spPr>
          <a:xfrm>
            <a:off x="58341" y="0"/>
            <a:ext cx="6157912" cy="677108"/>
          </a:xfrm>
          <a:prstGeom prst="rect">
            <a:avLst/>
          </a:prstGeom>
          <a:noFill/>
        </p:spPr>
        <p:txBody>
          <a:bodyPr wrap="square">
            <a:spAutoFit/>
          </a:bodyPr>
          <a:lstStyle/>
          <a:p>
            <a:r>
              <a:rPr lang="en-IN" sz="3800" dirty="0"/>
              <a:t>Benefits and Risks</a:t>
            </a:r>
          </a:p>
        </p:txBody>
      </p:sp>
      <p:sp>
        <p:nvSpPr>
          <p:cNvPr id="7" name="TextBox 6">
            <a:extLst>
              <a:ext uri="{FF2B5EF4-FFF2-40B4-BE49-F238E27FC236}">
                <a16:creationId xmlns:a16="http://schemas.microsoft.com/office/drawing/2014/main" id="{6B883327-7E40-038E-4CAF-83DDD4A43C38}"/>
              </a:ext>
            </a:extLst>
          </p:cNvPr>
          <p:cNvSpPr txBox="1"/>
          <p:nvPr/>
        </p:nvSpPr>
        <p:spPr>
          <a:xfrm>
            <a:off x="-19641" y="6343649"/>
            <a:ext cx="5973364" cy="369332"/>
          </a:xfrm>
          <a:prstGeom prst="rect">
            <a:avLst/>
          </a:prstGeom>
          <a:noFill/>
        </p:spPr>
        <p:txBody>
          <a:bodyPr wrap="square" rtlCol="0">
            <a:spAutoFit/>
          </a:bodyPr>
          <a:lstStyle/>
          <a:p>
            <a:r>
              <a:rPr lang="en-US" dirty="0"/>
              <a:t>Basic circuit design of traffic management using traffic signals</a:t>
            </a:r>
            <a:endParaRPr lang="en-IN" dirty="0"/>
          </a:p>
        </p:txBody>
      </p:sp>
    </p:spTree>
    <p:extLst>
      <p:ext uri="{BB962C8B-B14F-4D97-AF65-F5344CB8AC3E}">
        <p14:creationId xmlns:p14="http://schemas.microsoft.com/office/powerpoint/2010/main" val="388070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100B8A1-CE8A-FFCE-0266-38D7DA09BF91}"/>
              </a:ext>
            </a:extLst>
          </p:cNvPr>
          <p:cNvSpPr txBox="1"/>
          <p:nvPr/>
        </p:nvSpPr>
        <p:spPr>
          <a:xfrm>
            <a:off x="398859" y="1967657"/>
            <a:ext cx="11394281" cy="2400657"/>
          </a:xfrm>
          <a:prstGeom prst="rect">
            <a:avLst/>
          </a:prstGeom>
          <a:noFill/>
        </p:spPr>
        <p:txBody>
          <a:bodyPr wrap="square">
            <a:spAutoFit/>
          </a:bodyPr>
          <a:lstStyle/>
          <a:p>
            <a:r>
              <a:rPr lang="en-US" sz="2500"/>
              <a:t>Integrating historical traffic data and machine learning algorithms into an IoT project can provide significant benefits such as improved traffic flow, reduced congestion, and increased safety. However, there are also potential risks such as privacy concerns and the possibility of algorithmic bias. It is important to carefully consider these factors and implement appropriate safeguards to ensure the success and ethical implications of such a project.</a:t>
            </a:r>
            <a:endParaRPr lang="en-IN" sz="2500" dirty="0"/>
          </a:p>
        </p:txBody>
      </p:sp>
      <p:sp>
        <p:nvSpPr>
          <p:cNvPr id="5" name="TextBox 4">
            <a:extLst>
              <a:ext uri="{FF2B5EF4-FFF2-40B4-BE49-F238E27FC236}">
                <a16:creationId xmlns:a16="http://schemas.microsoft.com/office/drawing/2014/main" id="{BF693787-B738-4E33-F741-BCEC978F07A2}"/>
              </a:ext>
            </a:extLst>
          </p:cNvPr>
          <p:cNvSpPr txBox="1"/>
          <p:nvPr/>
        </p:nvSpPr>
        <p:spPr>
          <a:xfrm>
            <a:off x="348257" y="1036915"/>
            <a:ext cx="6097190" cy="830997"/>
          </a:xfrm>
          <a:prstGeom prst="rect">
            <a:avLst/>
          </a:prstGeom>
          <a:noFill/>
        </p:spPr>
        <p:txBody>
          <a:bodyPr wrap="square">
            <a:spAutoFit/>
          </a:bodyPr>
          <a:lstStyle/>
          <a:p>
            <a:r>
              <a:rPr lang="en-IN" sz="4800" dirty="0"/>
              <a:t>Conclusion</a:t>
            </a:r>
          </a:p>
        </p:txBody>
      </p:sp>
    </p:spTree>
    <p:extLst>
      <p:ext uri="{BB962C8B-B14F-4D97-AF65-F5344CB8AC3E}">
        <p14:creationId xmlns:p14="http://schemas.microsoft.com/office/powerpoint/2010/main" val="28726726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TotalTime>
  <Words>661</Words>
  <Application>Microsoft Office PowerPoint</Application>
  <PresentationFormat>Widescreen</PresentationFormat>
  <Paragraphs>54</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Arial Black</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Prasanna M L</dc:creator>
  <cp:lastModifiedBy>Prasanna M L</cp:lastModifiedBy>
  <cp:revision>2</cp:revision>
  <dcterms:created xsi:type="dcterms:W3CDTF">2023-10-10T18:27:31Z</dcterms:created>
  <dcterms:modified xsi:type="dcterms:W3CDTF">2023-10-11T07:47:30Z</dcterms:modified>
</cp:coreProperties>
</file>

<file path=docProps/thumbnail.jpeg>
</file>